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2" r:id="rId6"/>
    <p:sldId id="273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6A107-778E-41A1-9AB9-66C6FAB70C3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B989-BD41-497B-A704-8862C3AF679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cntd.ru/document/1200022642" TargetMode="External"/><Relationship Id="rId2" Type="http://schemas.openxmlformats.org/officeDocument/2006/relationships/hyperlink" Target="http://docs.cntd.ru/document/120002261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cs.cntd.ru/document/1200021109" TargetMode="External"/><Relationship Id="rId5" Type="http://schemas.openxmlformats.org/officeDocument/2006/relationships/hyperlink" Target="http://docs.cntd.ru/document/1200022785" TargetMode="External"/><Relationship Id="rId4" Type="http://schemas.openxmlformats.org/officeDocument/2006/relationships/hyperlink" Target="http://docs.cntd.ru/document/1200022783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cntd.ru/document/1200021646" TargetMode="External"/><Relationship Id="rId2" Type="http://schemas.openxmlformats.org/officeDocument/2006/relationships/hyperlink" Target="http://docs.cntd.ru/document/90209645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cs.cntd.ru/document/1200049825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cntd.ru/document/120001697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cntd.ru/document/120002159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		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Лекция 6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Ветеринарно-санитарный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контроль при приемке мясного сырья и вспомогательных компонентов для производства колбасных изделий и мясных консервов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5.Микробиологический </a:t>
            </a:r>
            <a:r>
              <a:rPr lang="ru-RU" sz="2400" b="1" dirty="0">
                <a:solidFill>
                  <a:srgbClr val="002060"/>
                </a:solidFill>
              </a:rPr>
              <a:t>контроль консервов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15016"/>
          </a:xfrm>
        </p:spPr>
        <p:txBody>
          <a:bodyPr>
            <a:noAutofit/>
          </a:bodyPr>
          <a:lstStyle/>
          <a:p>
            <a:pPr marL="174625" indent="-174625" algn="just" fontAlgn="base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1. Порядок </a:t>
            </a:r>
            <a:r>
              <a:rPr lang="ru-RU" sz="2000" dirty="0">
                <a:solidFill>
                  <a:srgbClr val="002060"/>
                </a:solidFill>
              </a:rPr>
              <a:t>проведения микробиологического контроля консервов (периодичность, методы контроля) в процессе их производства определен </a:t>
            </a:r>
            <a:r>
              <a:rPr lang="ru-RU" sz="2000" b="1" u="sng" dirty="0">
                <a:solidFill>
                  <a:srgbClr val="0070C0"/>
                </a:solidFill>
              </a:rPr>
              <a:t>"Инструкцией о порядке санитарно-гигиенического контроля консервов на производственных предприятиях, оптовых базах, в розничной торговле и на предприятиях общественного </a:t>
            </a:r>
            <a:r>
              <a:rPr lang="ru-RU" sz="2000" b="1" u="sng" dirty="0" smtClean="0">
                <a:solidFill>
                  <a:srgbClr val="0070C0"/>
                </a:solidFill>
              </a:rPr>
              <a:t>питания».</a:t>
            </a:r>
            <a:r>
              <a:rPr lang="ru-RU" sz="2000" dirty="0">
                <a:solidFill>
                  <a:srgbClr val="002060"/>
                </a:solidFill>
              </a:rPr>
              <a:t/>
            </a:r>
            <a:br>
              <a:rPr lang="ru-RU" sz="2000" dirty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Мясные </a:t>
            </a:r>
            <a:r>
              <a:rPr lang="ru-RU" sz="2000" dirty="0">
                <a:solidFill>
                  <a:srgbClr val="002060"/>
                </a:solidFill>
              </a:rPr>
              <a:t>и мясорастительные стерилизованные консервы общего назначения и детского питания относятся к группе А; пастеризованные мясные и мясорастительные консервы (</a:t>
            </a:r>
            <a:r>
              <a:rPr lang="ru-RU" sz="2000" dirty="0" err="1">
                <a:solidFill>
                  <a:srgbClr val="002060"/>
                </a:solidFill>
              </a:rPr>
              <a:t>полуконсервы</a:t>
            </a:r>
            <a:r>
              <a:rPr lang="ru-RU" sz="2000" dirty="0">
                <a:solidFill>
                  <a:srgbClr val="002060"/>
                </a:solidFill>
              </a:rPr>
              <a:t>) относятся к группе Д.</a:t>
            </a:r>
            <a:br>
              <a:rPr lang="ru-RU" sz="2000" dirty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2</a:t>
            </a:r>
            <a:r>
              <a:rPr lang="ru-RU" sz="2000" dirty="0">
                <a:solidFill>
                  <a:srgbClr val="002060"/>
                </a:solidFill>
              </a:rPr>
              <a:t>. Для консервов группы А до стерилизации определяют следующие показатели</a:t>
            </a:r>
            <a:r>
              <a:rPr lang="ru-RU" sz="2000" dirty="0" smtClean="0">
                <a:solidFill>
                  <a:srgbClr val="002060"/>
                </a:solidFill>
              </a:rPr>
              <a:t>:</a:t>
            </a:r>
            <a:endParaRPr lang="ru-RU" sz="600" dirty="0" smtClean="0">
              <a:solidFill>
                <a:srgbClr val="002060"/>
              </a:solidFill>
            </a:endParaRPr>
          </a:p>
          <a:p>
            <a:pPr fontAlgn="base"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</a:rPr>
              <a:t>количество </a:t>
            </a:r>
            <a:r>
              <a:rPr lang="ru-RU" sz="2000" dirty="0" err="1" smtClean="0">
                <a:solidFill>
                  <a:srgbClr val="002060"/>
                </a:solidFill>
              </a:rPr>
              <a:t>МАФАнМ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pPr fontAlgn="base"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</a:rPr>
              <a:t>присутствие </a:t>
            </a:r>
            <a:r>
              <a:rPr lang="ru-RU" sz="2000" dirty="0">
                <a:solidFill>
                  <a:srgbClr val="002060"/>
                </a:solidFill>
              </a:rPr>
              <a:t>или количество спор </a:t>
            </a:r>
            <a:r>
              <a:rPr lang="ru-RU" sz="2000" dirty="0" err="1">
                <a:solidFill>
                  <a:srgbClr val="002060"/>
                </a:solidFill>
              </a:rPr>
              <a:t>мезофильных</a:t>
            </a:r>
            <a:r>
              <a:rPr lang="ru-RU" sz="2000" dirty="0">
                <a:solidFill>
                  <a:srgbClr val="002060"/>
                </a:solidFill>
              </a:rPr>
              <a:t> или термофильных </a:t>
            </a:r>
            <a:r>
              <a:rPr lang="ru-RU" sz="2000" dirty="0" err="1">
                <a:solidFill>
                  <a:srgbClr val="002060"/>
                </a:solidFill>
              </a:rPr>
              <a:t>клостридий</a:t>
            </a:r>
            <a:r>
              <a:rPr lang="ru-RU" sz="2000" dirty="0">
                <a:solidFill>
                  <a:srgbClr val="002060"/>
                </a:solidFill>
              </a:rPr>
              <a:t> при повышенном количестве </a:t>
            </a:r>
            <a:r>
              <a:rPr lang="ru-RU" sz="2000" dirty="0" err="1">
                <a:solidFill>
                  <a:srgbClr val="002060"/>
                </a:solidFill>
              </a:rPr>
              <a:t>МАФАнМ</a:t>
            </a:r>
            <a:r>
              <a:rPr lang="ru-RU" sz="2000" dirty="0">
                <a:solidFill>
                  <a:srgbClr val="002060"/>
                </a:solidFill>
              </a:rPr>
              <a:t> в консервах до стерилизации, при обнаружении микробиологического брака готовых консервов по дефектам бомбаж, "</a:t>
            </a:r>
            <a:r>
              <a:rPr lang="ru-RU" sz="2000" dirty="0" err="1">
                <a:solidFill>
                  <a:srgbClr val="002060"/>
                </a:solidFill>
              </a:rPr>
              <a:t>хлопуши</a:t>
            </a:r>
            <a:r>
              <a:rPr lang="ru-RU" sz="2000" dirty="0">
                <a:solidFill>
                  <a:srgbClr val="002060"/>
                </a:solidFill>
              </a:rPr>
              <a:t>", признаки микробиологической порчи - более 0,2%, при проведении профилактического контроля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  <a:r>
              <a:rPr lang="ru-RU" sz="2000" dirty="0">
                <a:solidFill>
                  <a:srgbClr val="002060"/>
                </a:solidFill>
              </a:rPr>
              <a:t/>
            </a:r>
            <a:br>
              <a:rPr lang="ru-RU" sz="2000" dirty="0">
                <a:solidFill>
                  <a:srgbClr val="002060"/>
                </a:solidFill>
              </a:rPr>
            </a:br>
            <a:r>
              <a:rPr lang="ru-RU" sz="2000" dirty="0">
                <a:solidFill>
                  <a:srgbClr val="002060"/>
                </a:solidFill>
              </a:rPr>
              <a:t>Для анализа одновременно отбирают 3 пробы ежедневно 1 раз в смену по каждому виду продукции.</a:t>
            </a:r>
            <a:br>
              <a:rPr lang="ru-RU" sz="2000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643710"/>
          </a:xfrm>
        </p:spPr>
        <p:txBody>
          <a:bodyPr>
            <a:normAutofit fontScale="62500" lnSpcReduction="20000"/>
          </a:bodyPr>
          <a:lstStyle/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3. Для </a:t>
            </a:r>
            <a:r>
              <a:rPr lang="ru-RU" dirty="0">
                <a:solidFill>
                  <a:srgbClr val="002060"/>
                </a:solidFill>
              </a:rPr>
              <a:t>консервов группы Д </a:t>
            </a:r>
            <a:r>
              <a:rPr lang="ru-RU" dirty="0" smtClean="0">
                <a:solidFill>
                  <a:srgbClr val="002060"/>
                </a:solidFill>
              </a:rPr>
              <a:t> до </a:t>
            </a:r>
            <a:r>
              <a:rPr lang="ru-RU" dirty="0">
                <a:solidFill>
                  <a:srgbClr val="002060"/>
                </a:solidFill>
              </a:rPr>
              <a:t>пастеризации отбирают от каждой партии из 5 фасованных банок общую пробу массой 50 г и определяют следующие показатели: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количество </a:t>
            </a:r>
            <a:r>
              <a:rPr lang="ru-RU" dirty="0" err="1">
                <a:solidFill>
                  <a:srgbClr val="002060"/>
                </a:solidFill>
              </a:rPr>
              <a:t>МАФАнМ</a:t>
            </a:r>
            <a:r>
              <a:rPr lang="ru-RU" dirty="0">
                <a:solidFill>
                  <a:srgbClr val="002060"/>
                </a:solidFill>
              </a:rPr>
              <a:t>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</a:t>
            </a:r>
            <a:r>
              <a:rPr lang="ru-RU" dirty="0" err="1">
                <a:solidFill>
                  <a:srgbClr val="002060"/>
                </a:solidFill>
              </a:rPr>
              <a:t>количество</a:t>
            </a:r>
            <a:r>
              <a:rPr lang="ru-RU" dirty="0">
                <a:solidFill>
                  <a:srgbClr val="002060"/>
                </a:solidFill>
              </a:rPr>
              <a:t> спор </a:t>
            </a:r>
            <a:r>
              <a:rPr lang="ru-RU" dirty="0" err="1">
                <a:solidFill>
                  <a:srgbClr val="002060"/>
                </a:solidFill>
              </a:rPr>
              <a:t>мезофильных</a:t>
            </a:r>
            <a:r>
              <a:rPr lang="ru-RU" dirty="0">
                <a:solidFill>
                  <a:srgbClr val="002060"/>
                </a:solidFill>
              </a:rPr>
              <a:t> аэробных и факультативно-анаэробных микроорганизмов;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количество спор </a:t>
            </a:r>
            <a:r>
              <a:rPr lang="ru-RU" dirty="0" err="1">
                <a:solidFill>
                  <a:srgbClr val="002060"/>
                </a:solidFill>
              </a:rPr>
              <a:t>мезофильных</a:t>
            </a:r>
            <a:r>
              <a:rPr lang="ru-RU" dirty="0">
                <a:solidFill>
                  <a:srgbClr val="002060"/>
                </a:solidFill>
              </a:rPr>
              <a:t> анаэробных микроорганизмов;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количество спор </a:t>
            </a:r>
            <a:r>
              <a:rPr lang="ru-RU" dirty="0" err="1">
                <a:solidFill>
                  <a:srgbClr val="002060"/>
                </a:solidFill>
              </a:rPr>
              <a:t>психрофильных</a:t>
            </a:r>
            <a:r>
              <a:rPr lang="ru-RU" dirty="0">
                <a:solidFill>
                  <a:srgbClr val="002060"/>
                </a:solidFill>
              </a:rPr>
              <a:t> аэробных и факультативно-анаэробных микроорганизмов;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количество спор </a:t>
            </a:r>
            <a:r>
              <a:rPr lang="ru-RU" dirty="0" err="1">
                <a:solidFill>
                  <a:srgbClr val="002060"/>
                </a:solidFill>
              </a:rPr>
              <a:t>психрофильных</a:t>
            </a:r>
            <a:r>
              <a:rPr lang="ru-RU" dirty="0">
                <a:solidFill>
                  <a:srgbClr val="002060"/>
                </a:solidFill>
              </a:rPr>
              <a:t> анаэробных микроорганизмов.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  <a:p>
            <a:pPr algn="just"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4</a:t>
            </a:r>
            <a:r>
              <a:rPr lang="ru-RU" dirty="0">
                <a:solidFill>
                  <a:srgbClr val="002060"/>
                </a:solidFill>
              </a:rPr>
              <a:t>. При установлении промышленной стерильности мясных и мясорастительных стерилизованных консервов группы А микробиологические исследования готовой продукции выполняют при закладке консервов на длительное хранение, обнаружении повышенного содержания микроорганизмов в сырье перед стерилизацией, нарушениях технологического процесса, отсутствии показателей допустимого содержания микроорганизмов в сырье перед стерилизацией банок, изготовлении консервов на экспорт.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286544"/>
          </a:xfrm>
        </p:spPr>
        <p:txBody>
          <a:bodyPr>
            <a:normAutofit fontScale="85000" lnSpcReduction="10000"/>
          </a:bodyPr>
          <a:lstStyle/>
          <a:p>
            <a:pPr algn="just"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5. Отбор </a:t>
            </a:r>
            <a:r>
              <a:rPr lang="ru-RU" dirty="0">
                <a:solidFill>
                  <a:srgbClr val="002060"/>
                </a:solidFill>
              </a:rPr>
              <a:t>проб (банок) и подготовку их к исследованиям при определении промышленной стерильности проводят согласно </a:t>
            </a:r>
            <a:r>
              <a:rPr lang="ru-RU" b="1" dirty="0">
                <a:solidFill>
                  <a:srgbClr val="002060"/>
                </a:solidFill>
                <a:hlinkClick r:id="rId2"/>
              </a:rPr>
              <a:t>ГОСТ 8756.0-70</a:t>
            </a:r>
            <a:r>
              <a:rPr lang="ru-RU" b="1" dirty="0">
                <a:solidFill>
                  <a:srgbClr val="002060"/>
                </a:solidFill>
              </a:rPr>
              <a:t>; </a:t>
            </a:r>
            <a:r>
              <a:rPr lang="ru-RU" b="1" dirty="0">
                <a:solidFill>
                  <a:srgbClr val="002060"/>
                </a:solidFill>
                <a:hlinkClick r:id="rId3"/>
              </a:rPr>
              <a:t>ГОСТ 8756.18-70</a:t>
            </a:r>
            <a:r>
              <a:rPr lang="ru-RU" b="1" dirty="0">
                <a:solidFill>
                  <a:srgbClr val="002060"/>
                </a:solidFill>
              </a:rPr>
              <a:t>; </a:t>
            </a:r>
            <a:r>
              <a:rPr lang="ru-RU" b="1" dirty="0">
                <a:solidFill>
                  <a:srgbClr val="002060"/>
                </a:solidFill>
                <a:hlinkClick r:id="rId4"/>
              </a:rPr>
              <a:t>ГОСТ 26668-85</a:t>
            </a:r>
            <a:r>
              <a:rPr lang="ru-RU" b="1" dirty="0">
                <a:solidFill>
                  <a:srgbClr val="002060"/>
                </a:solidFill>
              </a:rPr>
              <a:t>; </a:t>
            </a:r>
            <a:r>
              <a:rPr lang="ru-RU" b="1" dirty="0">
                <a:solidFill>
                  <a:srgbClr val="002060"/>
                </a:solidFill>
                <a:hlinkClick r:id="rId5"/>
              </a:rPr>
              <a:t>ГОСТ 26669-85</a:t>
            </a:r>
            <a:r>
              <a:rPr lang="ru-RU" b="1" dirty="0">
                <a:solidFill>
                  <a:srgbClr val="002060"/>
                </a:solidFill>
              </a:rPr>
              <a:t>; </a:t>
            </a:r>
            <a:r>
              <a:rPr lang="ru-RU" b="1" dirty="0">
                <a:solidFill>
                  <a:srgbClr val="002060"/>
                </a:solidFill>
                <a:hlinkClick r:id="rId6"/>
              </a:rPr>
              <a:t>ГОСТ 26670-91</a:t>
            </a:r>
            <a:r>
              <a:rPr lang="ru-RU" dirty="0">
                <a:solidFill>
                  <a:srgbClr val="002060"/>
                </a:solidFill>
              </a:rPr>
              <a:t> 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dirty="0">
                <a:solidFill>
                  <a:srgbClr val="002060"/>
                </a:solidFill>
              </a:rPr>
              <a:t>При этом из сменной выработки консервов каждого наименования и каждого размера тары отбирают по три банки. Свыше 1 л отбирают 1 единицу фасовки. Консервы в таре вместимостью до 1 л включительно </a:t>
            </a:r>
            <a:r>
              <a:rPr lang="ru-RU" dirty="0" err="1">
                <a:solidFill>
                  <a:srgbClr val="002060"/>
                </a:solidFill>
              </a:rPr>
              <a:t>термостатируют</a:t>
            </a:r>
            <a:r>
              <a:rPr lang="ru-RU" dirty="0">
                <a:solidFill>
                  <a:srgbClr val="002060"/>
                </a:solidFill>
              </a:rPr>
              <a:t> не менее 5 </a:t>
            </a:r>
            <a:r>
              <a:rPr lang="ru-RU" dirty="0" err="1">
                <a:solidFill>
                  <a:srgbClr val="002060"/>
                </a:solidFill>
              </a:rPr>
              <a:t>сут</a:t>
            </a:r>
            <a:r>
              <a:rPr lang="ru-RU" dirty="0">
                <a:solidFill>
                  <a:srgbClr val="002060"/>
                </a:solidFill>
              </a:rPr>
              <a:t> при температуре 37 °С; а в таре вместимостью свыше 1 л - не менее 7 </a:t>
            </a:r>
            <a:r>
              <a:rPr lang="ru-RU" dirty="0" err="1">
                <a:solidFill>
                  <a:srgbClr val="002060"/>
                </a:solidFill>
              </a:rPr>
              <a:t>сут</a:t>
            </a:r>
            <a:r>
              <a:rPr lang="ru-RU" dirty="0">
                <a:solidFill>
                  <a:srgbClr val="002060"/>
                </a:solidFill>
              </a:rPr>
              <a:t> при температуре 37 °С.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6. При </a:t>
            </a:r>
            <a:r>
              <a:rPr lang="ru-RU" dirty="0">
                <a:solidFill>
                  <a:srgbClr val="002060"/>
                </a:solidFill>
              </a:rPr>
              <a:t>установлении промышленной стерильности стерилизованных консервов группы А определяют следующие микробиологические показатели: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3" y="476672"/>
            <a:ext cx="8229600" cy="508918"/>
          </a:xfrm>
        </p:spPr>
        <p:txBody>
          <a:bodyPr>
            <a:noAutofit/>
          </a:bodyPr>
          <a:lstStyle/>
          <a:p>
            <a:pPr algn="r"/>
            <a:r>
              <a:rPr lang="ru-RU" sz="1800" b="1" dirty="0">
                <a:solidFill>
                  <a:srgbClr val="002060"/>
                </a:solidFill>
              </a:rPr>
              <a:t>Таблица 1 </a:t>
            </a:r>
            <a:br>
              <a:rPr lang="ru-RU" sz="1800" b="1" dirty="0">
                <a:solidFill>
                  <a:srgbClr val="002060"/>
                </a:solidFill>
              </a:rPr>
            </a:br>
            <a:r>
              <a:rPr lang="ru-RU" sz="1800" b="1" dirty="0">
                <a:solidFill>
                  <a:srgbClr val="002060"/>
                </a:solidFill>
              </a:rPr>
              <a:t>    </a:t>
            </a:r>
            <a:br>
              <a:rPr lang="ru-RU" sz="1800" b="1" dirty="0">
                <a:solidFill>
                  <a:srgbClr val="002060"/>
                </a:solidFill>
              </a:rPr>
            </a:br>
            <a:r>
              <a:rPr lang="ru-RU" sz="1800" b="1" dirty="0">
                <a:solidFill>
                  <a:srgbClr val="002060"/>
                </a:solidFill>
              </a:rPr>
              <a:t>Производственный микробиологический контроль мяса и мясопродуктов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6166754"/>
              </p:ext>
            </p:extLst>
          </p:nvPr>
        </p:nvGraphicFramePr>
        <p:xfrm>
          <a:off x="179511" y="1124744"/>
          <a:ext cx="8856985" cy="5887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6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1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3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1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69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N п.п.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Объект обследования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Кратность контроля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Исследуемые показатели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Нормативы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7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Мясо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Мясо свежее (все виды убойных животных):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- парное в отрубах (полутуши, четвертины)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1 раз в 15 дней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КМАФАнМ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КОЕ/г, не более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10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1,0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6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Патогенные, в т.ч. сальмонеллы, не допускаются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25 г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- охлажденное и переохлажденное в отрубах 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1 раз в 15 дней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КМАФАнМ, КОЕ/г, не более 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1х10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4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0,1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66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Патогенные, в т.ч. сальмонеллы, не допускаются 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25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50952"/>
              </p:ext>
            </p:extLst>
          </p:nvPr>
        </p:nvGraphicFramePr>
        <p:xfrm>
          <a:off x="35655" y="116632"/>
          <a:ext cx="9108345" cy="658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5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66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7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16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92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1.2.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Мясо замороженное (все виды убойных животных):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- в отрубах (полутуши, четвертины)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1 раз в 15 дней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КМАФАнМ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, КОЕ/г, не более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1х10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БГКП не допускаются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0,01 г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Патогенные, в </a:t>
                      </a: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. сальмонеллы, не допускаются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25 г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- блоки из жилованного мяса (говядина, свинина, баранина)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 раз в 15 дней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КМАФАнМ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, КОЕ/г, не более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5х10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0,001 г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9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Патогенные, в т.ч. сальмонеллы, не допускаются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25 г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9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- мясная масса после дообвалки костей убойных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 раз в 15 дней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КМАФАнМ, КОЕ/г, не более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5х10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4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животных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0,0001 г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9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Патогенные, в т.ч. сальмонеллы, не допускаются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25 г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4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- телятина, свинина куском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 раз в 15 дней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КМАФАнМ, КОЕ/г, не более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5х10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4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0,001 г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59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Патогенные, в </a:t>
                      </a: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. сальмонеллы, не допускаются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25 г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3244008"/>
              </p:ext>
            </p:extLst>
          </p:nvPr>
        </p:nvGraphicFramePr>
        <p:xfrm>
          <a:off x="0" y="5392"/>
          <a:ext cx="9144000" cy="7013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1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2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82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1.3.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Полуфабрикаты мясные натуральные (охлажденные,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 раз в 10 дней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КМАФАнМ, КОЕ/г, не более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5х10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замороженные)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0,001 г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Патогенные, в т.ч. сальмонеллы, не допускаются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25 г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1.4.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Полуфабрикаты мясные рубленые (охлажденные и замороженные):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1.4.1.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- фарш говяжий, свиной и др. рубленые полуфабрикаты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1 раз в 10 дней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КМАФАнМ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, КОЕ/г, не более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5х10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0,0001 г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Патогенные, в </a:t>
                      </a: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. сальмонеллы, не допускаются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25 г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1.4.2.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- фаршевые изделия в тесте: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- пельмени, манты и др. (со сроком хранения 48 ч при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 раз в 10 дней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КМАФАнМ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, КОЕ/г, не более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1х10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температуре не выше </a:t>
                      </a:r>
                      <a:b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минус 5 °С)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0,0001 г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Патогенные, в </a:t>
                      </a: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. сальмонеллы, не допускаются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25 г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- пельмени, манты и др. с пролонгированными сроками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 раз в 15 дней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КМАФАнМ, КОЕ/г, не более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1 х10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хранения при температуре минус 18 °С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0,001 г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Патогенные, в т.ч. сальмонеллы, не допускаются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25 г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845561"/>
              </p:ext>
            </p:extLst>
          </p:nvPr>
        </p:nvGraphicFramePr>
        <p:xfrm>
          <a:off x="0" y="332656"/>
          <a:ext cx="9144000" cy="5934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2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8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7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96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1.4.3.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полуфабрикаты мясные реструктуризованные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типа "говяжий"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 раз в 10 дней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КМАФАнМ, КОЕ/г, не более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5х10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 0,0001 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Сульфитредуцирующие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клостридии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не допускаются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 0,01 г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Патогенные, в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 сальмонеллы, не допускаются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 25 г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типа "особый"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 раз в 10 дней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КМАФАнМ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КОЕ/г, не более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5х10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 0,0001 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Сульфитредуцирующие клостридии не допускаются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 0,01 г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Патогенные, в т.ч. сальмонеллы, не допускаются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    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 25 г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Субпродукты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2.1.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Субпродукты убойных животных охлажденные, замороженные (печень, почки, язык, мозги, сердце)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 раз в 15 дней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Патогенные, в т.ч. сальмонеллы, не допускаются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 25 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2.2.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Кровь пищевая: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028988"/>
              </p:ext>
            </p:extLst>
          </p:nvPr>
        </p:nvGraphicFramePr>
        <p:xfrm>
          <a:off x="0" y="27856"/>
          <a:ext cx="9144000" cy="7196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7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5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- высший сорт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каждая партия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КМАФАнМ, КОЕ/г, не более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5х10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БГКП не допускаются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0,1 г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Сульфитредуцирующие клостридии не допускаются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1,0 г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Патогенные, в </a:t>
                      </a: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. сальмонеллы, не допускаются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25 г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S. </a:t>
                      </a: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aureus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 не допускается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1 г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- первый сорт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каждая партия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КМАФАнМ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, КОЕ/г, не более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1х10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БГКП не допускаются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0,1 г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5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Сульфитредуцирующие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клостридии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 не допускаются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1,0 г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5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Патогенные, в </a:t>
                      </a: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. сальмонеллы, не допускаются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25 г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S. aureus не допускается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1 г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22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Жир-сырец говяжий, свиной, бараний и др. убойных животных (охлажденный, замороженный)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 раз в 15 дней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Патогенные, в </a:t>
                      </a: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. сальмонеллы, не допускаются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в 25 г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5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Шпик свиной охлажденный,</a:t>
                      </a:r>
                      <a:b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замороженный 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1 раз в 15 дней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+mn-lt"/>
                          <a:ea typeface="Times New Roman"/>
                          <a:cs typeface="Times New Roman"/>
                        </a:rPr>
                        <a:t>КМАФАнМ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, КОЕ/г, не более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5х10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БГКП не допускаются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0,001 г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992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Патогенные, в т.ч. сальмонеллы, не допускаются</a:t>
                      </a:r>
                      <a:endParaRPr lang="ru-R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в 25 г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438599"/>
              </p:ext>
            </p:extLst>
          </p:nvPr>
        </p:nvGraphicFramePr>
        <p:xfrm>
          <a:off x="0" y="620688"/>
          <a:ext cx="9144000" cy="5242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7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14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Шпик соленый, копченый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1 раз в 10 дней 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КМАФАнМ, КОЕ/г, не более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5х10 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БГКП не допускаются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в 1,0 г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Сульфитредуцирующие клостридии не допускаются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в 0,1 г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Патогенные, в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сальмонеллы, не допускаются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25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6.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Колбасные изделия, копчености, кулинарные изделия из мяса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6.1.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Колбасы сырокопченые,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сыровяленные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и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1 раз в 10 дней 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БГКП не допускаются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в 0,1 г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сырокопченые изделия из мяса убойных животных 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Сульфитредуцирующие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клостридии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не допускаются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в 0,01 г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S.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aureus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не допускается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1,0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Патогенные, в т.ч. сальмонеллы, не допускаются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25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6869657"/>
              </p:ext>
            </p:extLst>
          </p:nvPr>
        </p:nvGraphicFramePr>
        <p:xfrm>
          <a:off x="0" y="548680"/>
          <a:ext cx="9144000" cy="4781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598">
                  <a:extLst>
                    <a:ext uri="{9D8B030D-6E8A-4147-A177-3AD203B41FA5}">
                      <a16:colId xmlns:a16="http://schemas.microsoft.com/office/drawing/2014/main" val="1204788855"/>
                    </a:ext>
                  </a:extLst>
                </a:gridCol>
                <a:gridCol w="3317898">
                  <a:extLst>
                    <a:ext uri="{9D8B030D-6E8A-4147-A177-3AD203B41FA5}">
                      <a16:colId xmlns:a16="http://schemas.microsoft.com/office/drawing/2014/main" val="3904180837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34197950"/>
                    </a:ext>
                  </a:extLst>
                </a:gridCol>
                <a:gridCol w="3214710">
                  <a:extLst>
                    <a:ext uri="{9D8B030D-6E8A-4147-A177-3AD203B41FA5}">
                      <a16:colId xmlns:a16="http://schemas.microsoft.com/office/drawing/2014/main" val="2888849442"/>
                    </a:ext>
                  </a:extLst>
                </a:gridCol>
                <a:gridCol w="928662">
                  <a:extLst>
                    <a:ext uri="{9D8B030D-6E8A-4147-A177-3AD203B41FA5}">
                      <a16:colId xmlns:a16="http://schemas.microsoft.com/office/drawing/2014/main" val="39942971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6.2.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Колбасы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полукопченые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1 раз</a:t>
                      </a:r>
                      <a:b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10 дней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БГКП не допускаются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в 1,0 г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579598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Сульфитредуцирующие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клостридии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не допускаются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0,01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1508655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S. aureus не допускается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1,0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486797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Патогенные, в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сальмонеллы, не допускаются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25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2960911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6.3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Колбасные изделия сырокопченые,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1 раз в 10 дней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БГКП не допускаются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1,0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2951287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сыровяленные, варенокопченые, полукопченые нарезанные 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Сульфитредуцирующие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клостридии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не допускаются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0,1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2959205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и упакованные под вакуумом в полимерные пленки </a:t>
                      </a:r>
                      <a:endParaRPr lang="ru-R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S.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aureus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не допускается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1,0 г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3314136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Патогенные, в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сальмонеллы, не допускаются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в 25 г</a:t>
                      </a:r>
                      <a:b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    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val="3673876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32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1. Входной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контроль при переработке мяса и производстве всех видов мясных продуктов осуществляется в обязательном порядке. Входному контролю подвергается каждая партия сырья и вспомогательных материалов (специи, сахар, соль, молоко, колбасные оболочки, упаковочные материалы и др.)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86874" cy="7031134"/>
          </a:xfrm>
        </p:spPr>
        <p:txBody>
          <a:bodyPr>
            <a:noAutofit/>
          </a:bodyPr>
          <a:lstStyle/>
          <a:p>
            <a:pPr fontAlgn="base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Этапы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входного контроля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algn="just" fontAlgn="base">
              <a:buNone/>
            </a:pPr>
            <a:r>
              <a:rPr lang="ru-RU" sz="2400" dirty="0" smtClean="0"/>
              <a:t>1.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Контроль наличия необходимой документации и соответствия ее положениям действующей НД.</a:t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Не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допускается использование в производстве мясного сырья и материалов в случае отсутствия или неправильного оформления документов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2400" dirty="0"/>
          </a:p>
          <a:p>
            <a:pPr algn="just" fontAlgn="base">
              <a:buNone/>
            </a:pPr>
            <a:r>
              <a:rPr lang="ru-RU" sz="2400" dirty="0" smtClean="0"/>
              <a:t>2.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Визуальный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контроль мясного сырья и вспомогательных материалов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Не допускается использование в производстве мясного сырья в случае отсутствия клейм, имеющего дефекты (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побитости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, плохое обескровливание и др.), с признаками порчи (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ослизнение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плесневение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, неспецифический запах и др.). Не допускается использование вспомогательных материалов, поступивших с дефектами упаковочных единиц, и/или продукта с просроченным сроком хранения. В этом случае вопрос о возможности их использования решается после проведения комплексных лабораторных исследований.</a:t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fontAlgn="base"/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435280" cy="7245424"/>
          </a:xfrm>
        </p:spPr>
        <p:txBody>
          <a:bodyPr>
            <a:normAutofit fontScale="47500" lnSpcReduction="20000"/>
          </a:bodyPr>
          <a:lstStyle/>
          <a:p>
            <a:pPr fontAlgn="base"/>
            <a:endParaRPr lang="ru-RU" dirty="0" smtClean="0"/>
          </a:p>
          <a:p>
            <a:pPr fontAlgn="base"/>
            <a:endParaRPr lang="ru-RU" dirty="0"/>
          </a:p>
          <a:p>
            <a:pPr algn="just" fontAlgn="base">
              <a:buNone/>
            </a:pP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>3. Микробиологический контроль мясного сырья и вспомогательных материалов.</a:t>
            </a:r>
            <a:b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>	Микробиологические </a:t>
            </a: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>исследования поступающего сырья и вспомогательных материалов осуществляются выборочно в соответствии с действующей НД, в т.ч. </a:t>
            </a: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>И с Отраслевым нормативным документом (ОНД).</a:t>
            </a:r>
          </a:p>
          <a:p>
            <a:pPr algn="just" fontAlgn="base">
              <a:buNone/>
            </a:pP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>	При </a:t>
            </a: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>производстве полуфабрикатов, колбасных изделий и продуктов из мяса мясное сырье и вспомогательные материалы подвергают микробиологическим исследованиям не реже двух раз в месяц, а также по требованию контролирующих организаций</a:t>
            </a: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algn="just" fontAlgn="base">
              <a:buNone/>
            </a:pP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>	Входной </a:t>
            </a: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>микробиологический контроль каждой партии обязателен при получении сырья и вспомогательных материалов от нового поставщика, при получении сырья из хозяйств, находящихся в регионах, неблагополучных в эпизоотологическом и эпидемиологическом отношении</a:t>
            </a:r>
            <a:r>
              <a:rPr lang="ru-RU" sz="51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51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3367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4. При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производстве стерилизованных мясных и мясорастительных консервов, консервов для детского питания, пастеризованных мясных и мясорастительных консервов входной контроль мясного сырья и вспомогательных материалов осуществляют согласно 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"Инструкции о порядке санитарно-технического контроля консервов на производственных предприятиях, оптовых базах, в розничной торговле и на предприятиях общественного питания», "Инструкцией о порядке микробиологического контроля производства мясных пастеризованных консервов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",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"Санитарно-гигиеническим требованиям по производству мясных консервов для питания детей раннего возраста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";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при производстве мясных продуктов в полимерной упаковке - согласно действующим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Временным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санитарно-гигиеническим требованиям к производству продуктов из мяса в полимерной упаковке с длительным сроком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хранения».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.</a:t>
            </a:r>
            <a:br>
              <a:rPr lang="ru-RU" sz="2400" dirty="0">
                <a:solidFill>
                  <a:schemeClr val="tx2">
                    <a:lumMod val="50000"/>
                  </a:schemeClr>
                </a:solidFill>
              </a:rPr>
            </a:b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08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5. Прием мясного сырья, поступающего по импорту, осуществляется в соответствии с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"Ветеринарно-санитарными правилами промышленной переработки импортного мяса и мясопродуктов на мясоперерабатывающих предприятиях России" 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8349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1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Микробиологический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контроль мяса и других продуктов убоя животных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8856984" cy="5760640"/>
          </a:xfrm>
        </p:spPr>
        <p:txBody>
          <a:bodyPr>
            <a:noAutofit/>
          </a:bodyPr>
          <a:lstStyle/>
          <a:p>
            <a:pPr marL="457200" indent="-457200" algn="just" fontAlgn="base">
              <a:buAutoNum type="arabicPeriod"/>
            </a:pPr>
            <a:r>
              <a:rPr lang="ru-RU" sz="2000" dirty="0" smtClean="0"/>
              <a:t>Микробиологические </a:t>
            </a:r>
            <a:r>
              <a:rPr lang="ru-RU" sz="2000" dirty="0"/>
              <a:t>исследования мяса и субпродуктов производятся во всех случаях, предусмотренных действующей НД, </a:t>
            </a:r>
            <a:r>
              <a:rPr lang="ru-RU" sz="2000" dirty="0">
                <a:hlinkClick r:id="rId2"/>
              </a:rPr>
              <a:t>"Правилами ветеринарного осмотра убойных животных и ветеринарно-санитарной экспертизы мяса и мясных продуктов</a:t>
            </a:r>
            <a:r>
              <a:rPr lang="ru-RU" sz="2000" dirty="0" smtClean="0">
                <a:hlinkClick r:id="rId2"/>
              </a:rPr>
              <a:t>"</a:t>
            </a:r>
            <a:r>
              <a:rPr lang="ru-RU" sz="2000" dirty="0" smtClean="0"/>
              <a:t>, </a:t>
            </a:r>
            <a:r>
              <a:rPr lang="ru-RU" sz="2000" dirty="0"/>
              <a:t>а также по требованию контролирующих организаций</a:t>
            </a:r>
            <a:r>
              <a:rPr lang="ru-RU" sz="2000" dirty="0" smtClean="0"/>
              <a:t>.</a:t>
            </a:r>
          </a:p>
          <a:p>
            <a:pPr algn="just" fontAlgn="base">
              <a:buNone/>
            </a:pPr>
            <a:r>
              <a:rPr lang="ru-RU" sz="2000" dirty="0" smtClean="0"/>
              <a:t>2</a:t>
            </a:r>
            <a:r>
              <a:rPr lang="ru-RU" sz="2000" dirty="0"/>
              <a:t>. </a:t>
            </a:r>
            <a:r>
              <a:rPr lang="ru-RU" sz="2000" dirty="0" smtClean="0"/>
              <a:t>Исследуют </a:t>
            </a:r>
            <a:r>
              <a:rPr lang="ru-RU" sz="2000" dirty="0"/>
              <a:t>мясо убойных животных и субпродукты, предварительно подвергнутые ветеринарно-санитарной экспертизе и признанные пригодными для реализации и/или переработке на общих основаниях</a:t>
            </a:r>
            <a:r>
              <a:rPr lang="ru-RU" sz="2000" dirty="0" smtClean="0"/>
              <a:t>.</a:t>
            </a:r>
          </a:p>
          <a:p>
            <a:pPr algn="just" fontAlgn="base">
              <a:buNone/>
            </a:pPr>
            <a:r>
              <a:rPr lang="ru-RU" sz="2000" dirty="0" smtClean="0"/>
              <a:t>3</a:t>
            </a:r>
            <a:r>
              <a:rPr lang="ru-RU" sz="2000" dirty="0"/>
              <a:t>. Отбор проб и микробиологические исследования мяса и субпродуктов проводят в соответствии с </a:t>
            </a:r>
            <a:r>
              <a:rPr lang="ru-RU" sz="2000" b="1" dirty="0">
                <a:hlinkClick r:id="rId3"/>
              </a:rPr>
              <a:t>ГОСТ </a:t>
            </a:r>
            <a:r>
              <a:rPr lang="ru-RU" sz="2000" b="1" dirty="0" smtClean="0">
                <a:hlinkClick r:id="rId3"/>
              </a:rPr>
              <a:t>21237-75</a:t>
            </a:r>
            <a:r>
              <a:rPr lang="ru-RU" sz="2000" dirty="0" smtClean="0"/>
              <a:t>.</a:t>
            </a:r>
          </a:p>
          <a:p>
            <a:pPr algn="just">
              <a:buNone/>
            </a:pPr>
            <a:r>
              <a:rPr lang="ru-RU" sz="2000" dirty="0" smtClean="0"/>
              <a:t>4</a:t>
            </a:r>
            <a:r>
              <a:rPr lang="ru-RU" sz="2000" dirty="0" smtClean="0"/>
              <a:t>. </a:t>
            </a:r>
            <a:r>
              <a:rPr lang="ru-RU" sz="2000" dirty="0"/>
              <a:t>Микробиологические показатели определяют в соответствии с </a:t>
            </a:r>
            <a:r>
              <a:rPr lang="ru-RU" sz="2000" dirty="0" smtClean="0"/>
              <a:t>медико-биологическими требованиями (МБТ),</a:t>
            </a:r>
            <a:r>
              <a:rPr lang="ru-RU" sz="2000" dirty="0"/>
              <a:t> </a:t>
            </a:r>
            <a:r>
              <a:rPr lang="ru-RU" sz="2000" b="1" dirty="0">
                <a:hlinkClick r:id="rId3"/>
              </a:rPr>
              <a:t>ГОСТ 21237-75</a:t>
            </a:r>
            <a:r>
              <a:rPr lang="ru-RU" sz="2000" b="1" dirty="0"/>
              <a:t> </a:t>
            </a:r>
            <a:r>
              <a:rPr lang="ru-RU" sz="2000" dirty="0"/>
              <a:t>и др. нормативной документацией</a:t>
            </a:r>
            <a:r>
              <a:rPr lang="ru-RU" sz="2000" dirty="0" smtClean="0"/>
              <a:t>.</a:t>
            </a:r>
          </a:p>
          <a:p>
            <a:pPr algn="just">
              <a:buNone/>
            </a:pPr>
            <a:r>
              <a:rPr lang="ru-RU" sz="2000" dirty="0" smtClean="0"/>
              <a:t>Примечание</a:t>
            </a:r>
            <a:r>
              <a:rPr lang="ru-RU" sz="2000" dirty="0"/>
              <a:t>: </a:t>
            </a:r>
            <a:r>
              <a:rPr lang="ru-RU" sz="2000" i="1" dirty="0" smtClean="0"/>
              <a:t>при </a:t>
            </a:r>
            <a:r>
              <a:rPr lang="ru-RU" sz="2000" i="1" dirty="0"/>
              <a:t>исследовании мяса и субпродуктов на наличие бактерий рода Сальмонелла отбирают навеску массой 25 г. Соотношение навески и среды накопления 1:5, согласно методическим указаниям </a:t>
            </a:r>
            <a:r>
              <a:rPr lang="ru-RU" sz="2000" i="1" dirty="0">
                <a:hlinkClick r:id="rId4"/>
              </a:rPr>
              <a:t>"</a:t>
            </a:r>
            <a:r>
              <a:rPr lang="ru-RU" sz="2000" b="1" i="1" dirty="0">
                <a:hlinkClick r:id="rId4"/>
              </a:rPr>
              <a:t>Лабораторная диагностика сальмонеллезов человека и животных, обнаружение сальмонелл в кормах, продуктах питания и объектах внешней среды</a:t>
            </a:r>
            <a:r>
              <a:rPr lang="ru-RU" sz="2000" i="1" dirty="0" smtClean="0">
                <a:hlinkClick r:id="rId4"/>
              </a:rPr>
              <a:t>"</a:t>
            </a:r>
            <a:r>
              <a:rPr lang="ru-RU" sz="2000" i="1" dirty="0" smtClean="0"/>
              <a:t>.</a:t>
            </a:r>
            <a:endParaRPr lang="ru-RU" sz="20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2060"/>
                </a:solidFill>
              </a:rPr>
              <a:t>3. Микробиологический </a:t>
            </a:r>
            <a:r>
              <a:rPr lang="ru-RU" sz="3100" b="1" dirty="0">
                <a:solidFill>
                  <a:srgbClr val="002060"/>
                </a:solidFill>
              </a:rPr>
              <a:t>контроль колбасных изделий и продуктов из мяса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85792"/>
            <a:ext cx="8229600" cy="6246456"/>
          </a:xfrm>
        </p:spPr>
        <p:txBody>
          <a:bodyPr>
            <a:normAutofit fontScale="70000" lnSpcReduction="20000"/>
          </a:bodyPr>
          <a:lstStyle/>
          <a:p>
            <a:pPr marL="514350" indent="-514350" algn="just" fontAlgn="base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Микробиологический </a:t>
            </a:r>
            <a:r>
              <a:rPr lang="ru-RU" dirty="0">
                <a:solidFill>
                  <a:srgbClr val="002060"/>
                </a:solidFill>
              </a:rPr>
              <a:t>контроль колбасных изделий и продуктов из мяса (вареные, копчено-вареные, копчено-</a:t>
            </a:r>
            <a:r>
              <a:rPr lang="ru-RU" dirty="0" err="1">
                <a:solidFill>
                  <a:srgbClr val="002060"/>
                </a:solidFill>
              </a:rPr>
              <a:t>запеченые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запеченые</a:t>
            </a:r>
            <a:r>
              <a:rPr lang="ru-RU" dirty="0">
                <a:solidFill>
                  <a:srgbClr val="002060"/>
                </a:solidFill>
              </a:rPr>
              <a:t>, жареные, сырокопченые) проводят периодически, но не реже одного раза в 10 дней, а также по требованию контролирующих организаций и в случаях установления использования в производстве подозрительного по доброкачественности сырья и вспомогательных материалов, нарушения температурного или санитарно-гигиенического режимов при изготовлении продукции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algn="just"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. Отбор проб проводят по </a:t>
            </a:r>
            <a:r>
              <a:rPr lang="ru-RU" dirty="0">
                <a:solidFill>
                  <a:srgbClr val="002060"/>
                </a:solidFill>
                <a:hlinkClick r:id="rId2"/>
              </a:rPr>
              <a:t>ГОСТ </a:t>
            </a:r>
            <a:r>
              <a:rPr lang="ru-RU" dirty="0" smtClean="0">
                <a:solidFill>
                  <a:srgbClr val="002060"/>
                </a:solidFill>
                <a:hlinkClick r:id="rId2"/>
              </a:rPr>
              <a:t>9792-73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  <a:p>
            <a:pPr algn="just"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3</a:t>
            </a:r>
            <a:r>
              <a:rPr lang="ru-RU" dirty="0">
                <a:solidFill>
                  <a:srgbClr val="002060"/>
                </a:solidFill>
              </a:rPr>
              <a:t>. Микробиологические исследования колбасных изделий и продуктов из мяса проводят согласно </a:t>
            </a:r>
            <a:r>
              <a:rPr lang="ru-RU" dirty="0"/>
              <a:t> </a:t>
            </a:r>
            <a:r>
              <a:rPr lang="ru-RU" sz="3100" dirty="0">
                <a:solidFill>
                  <a:srgbClr val="002060"/>
                </a:solidFill>
              </a:rPr>
              <a:t>ГОСТ 23670-2019</a:t>
            </a:r>
            <a:r>
              <a:rPr lang="ru-RU" sz="3100" dirty="0">
                <a:solidFill>
                  <a:srgbClr val="002060"/>
                </a:solidFill>
              </a:rPr>
              <a:t>.</a:t>
            </a:r>
            <a:endParaRPr lang="ru-RU" sz="3100" dirty="0">
              <a:solidFill>
                <a:srgbClr val="002060"/>
              </a:solidFill>
            </a:endParaRPr>
          </a:p>
          <a:p>
            <a:pPr algn="just"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4. Микробиологические </a:t>
            </a:r>
            <a:r>
              <a:rPr lang="ru-RU" dirty="0">
                <a:solidFill>
                  <a:srgbClr val="002060"/>
                </a:solidFill>
              </a:rPr>
              <a:t>исследования проводят по показателям, указанным в НД на конкретный вид продукции, а также в МБТ.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>4. Микробиологический </a:t>
            </a:r>
            <a:r>
              <a:rPr lang="ru-RU" sz="2200" b="1" dirty="0">
                <a:solidFill>
                  <a:srgbClr val="002060"/>
                </a:solidFill>
              </a:rPr>
              <a:t>контроль натуральных и рубленых полуфабрикатов, кулинарных изделий и быстрозамороженных блюд (БЗБ)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3961" y="980728"/>
            <a:ext cx="8229600" cy="4525963"/>
          </a:xfrm>
        </p:spPr>
        <p:txBody>
          <a:bodyPr>
            <a:noAutofit/>
          </a:bodyPr>
          <a:lstStyle/>
          <a:p>
            <a:pPr algn="just" fontAlgn="base"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1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. Микробиологические исследования натуральных и рубленых полуфабрикатов проводят периодически, но не реже одного раза в 10 дней, а также по требованию контролирующих организаций.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pPr algn="just" fontAlgn="base"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1.1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. Отбор проб, подготовку и микробиологические исследования полуфабрикатов и кулинарных изделий проводят по 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hlinkClick r:id="rId2"/>
              </a:rPr>
              <a:t>ГОСТ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hlinkClick r:id="rId2"/>
              </a:rPr>
              <a:t>4288-76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pPr algn="just" fontAlgn="base"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1.2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. Микробиологические исследования проводят по показателям, указанным в ТУ на каждый конкретный вид продукции, а также в МБТ.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. Микробиологический контроль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быстрозамороженных готовых блюд (БЗБ)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проводят на всех стадиях технологического процесса производства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блюд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и полуфабрикатов. Периодичность контроля, отбор и подготовку проб, микробиологические исследования БЗБ осуществляют согласно действующей "Инструкции по микробиологическому контролю производства быстрозамороженных готовых мясных блюд"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ТУ на конкретный вид продукции, а также МБТ.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1308</Words>
  <Application>Microsoft Office PowerPoint</Application>
  <PresentationFormat>Экран (4:3)</PresentationFormat>
  <Paragraphs>255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   Лекция 6  Ветеринарно-санитарный контроль при приемке мясного сырья и вспомогательных компонентов для производства колбасных изделий и мясных консервов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Микробиологический контроль мяса и других продуктов убоя животных</vt:lpstr>
      <vt:lpstr>3. Микробиологический контроль колбасных изделий и продуктов из мяса </vt:lpstr>
      <vt:lpstr>4. Микробиологический контроль натуральных и рубленых полуфабрикатов, кулинарных изделий и быстрозамороженных блюд (БЗБ) </vt:lpstr>
      <vt:lpstr>5.Микробиологический контроль консервов</vt:lpstr>
      <vt:lpstr>Презентация PowerPoint</vt:lpstr>
      <vt:lpstr>Презентация PowerPoint</vt:lpstr>
      <vt:lpstr>Таблица 1       Производственный микробиологический контроль мяса и мясопродуктов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Ветеринарно-санитарный контроль при приемке мясного сырья и вспомогательных компонентов для производства колбасных изделий и мясных консервов</dc:title>
  <dc:creator>Админ</dc:creator>
  <cp:lastModifiedBy>Home</cp:lastModifiedBy>
  <cp:revision>9</cp:revision>
  <dcterms:created xsi:type="dcterms:W3CDTF">2015-10-13T08:00:20Z</dcterms:created>
  <dcterms:modified xsi:type="dcterms:W3CDTF">2023-09-25T12:53:36Z</dcterms:modified>
</cp:coreProperties>
</file>